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68" r:id="rId7"/>
    <p:sldId id="269" r:id="rId8"/>
    <p:sldId id="261" r:id="rId9"/>
    <p:sldId id="264" r:id="rId10"/>
    <p:sldId id="262" r:id="rId11"/>
    <p:sldId id="265" r:id="rId12"/>
    <p:sldId id="266" r:id="rId13"/>
    <p:sldId id="25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Sheet1!$A$15:$A$18</c:f>
              <c:strCache>
                <c:ptCount val="4"/>
                <c:pt idx="0">
                  <c:v>Annual Mobile Operation Expenses</c:v>
                </c:pt>
                <c:pt idx="1">
                  <c:v>Annual Fundraiser</c:v>
                </c:pt>
                <c:pt idx="2">
                  <c:v>Food Purchases</c:v>
                </c:pt>
                <c:pt idx="3">
                  <c:v>Total Cost for Mobile</c:v>
                </c:pt>
              </c:strCache>
            </c:strRef>
          </c:cat>
          <c:val>
            <c:numRef>
              <c:f>Sheet1!$B$15:$B$18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43-40D9-99FD-99A2404EA545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Sheet1!$A$15:$A$18</c:f>
              <c:strCache>
                <c:ptCount val="4"/>
                <c:pt idx="0">
                  <c:v>Annual Mobile Operation Expenses</c:v>
                </c:pt>
                <c:pt idx="1">
                  <c:v>Annual Fundraiser</c:v>
                </c:pt>
                <c:pt idx="2">
                  <c:v>Food Purchases</c:v>
                </c:pt>
                <c:pt idx="3">
                  <c:v>Total Cost for Mobile</c:v>
                </c:pt>
              </c:strCache>
            </c:strRef>
          </c:cat>
          <c:val>
            <c:numRef>
              <c:f>Sheet1!$C$15:$C$18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43-40D9-99FD-99A2404EA545}"/>
            </c:ext>
          </c:extLst>
        </c:ser>
        <c:ser>
          <c:idx val="2"/>
          <c:order val="2"/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Sheet1!$A$15:$A$18</c:f>
              <c:strCache>
                <c:ptCount val="4"/>
                <c:pt idx="0">
                  <c:v>Annual Mobile Operation Expenses</c:v>
                </c:pt>
                <c:pt idx="1">
                  <c:v>Annual Fundraiser</c:v>
                </c:pt>
                <c:pt idx="2">
                  <c:v>Food Purchases</c:v>
                </c:pt>
                <c:pt idx="3">
                  <c:v>Total Cost for Mobile</c:v>
                </c:pt>
              </c:strCache>
            </c:strRef>
          </c:cat>
          <c:val>
            <c:numRef>
              <c:f>Sheet1!$D$15:$D$18</c:f>
              <c:numCache>
                <c:formatCode>_("$"* #,##0.00_);_("$"* \(#,##0.00\);_("$"* "-"??_);_(@_)</c:formatCode>
                <c:ptCount val="4"/>
                <c:pt idx="0">
                  <c:v>12968.639999999998</c:v>
                </c:pt>
                <c:pt idx="1">
                  <c:v>3500</c:v>
                </c:pt>
                <c:pt idx="2">
                  <c:v>6000</c:v>
                </c:pt>
                <c:pt idx="3">
                  <c:v>22468.639999999999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43-40D9-99FD-99A2404EA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72567328"/>
        <c:axId val="-572566784"/>
        <c:axId val="0"/>
      </c:bar3DChart>
      <c:catAx>
        <c:axId val="-5725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2566784"/>
        <c:crosses val="autoZero"/>
        <c:auto val="1"/>
        <c:lblAlgn val="ctr"/>
        <c:lblOffset val="100"/>
        <c:noMultiLvlLbl val="0"/>
      </c:catAx>
      <c:valAx>
        <c:axId val="-5725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25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 Amount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CDL Driver</c:v>
                </c:pt>
                <c:pt idx="1">
                  <c:v>Warehouse</c:v>
                </c:pt>
                <c:pt idx="2">
                  <c:v>Office Admin</c:v>
                </c:pt>
                <c:pt idx="3">
                  <c:v>Mobile Staff</c:v>
                </c:pt>
                <c:pt idx="4">
                  <c:v>Staff mileage</c:v>
                </c:pt>
                <c:pt idx="5">
                  <c:v>Gas for semi truck</c:v>
                </c:pt>
                <c:pt idx="6">
                  <c:v>Insurance</c:v>
                </c:pt>
                <c:pt idx="7">
                  <c:v>Maintenance (Truck/Trailer)</c:v>
                </c:pt>
                <c:pt idx="8">
                  <c:v>Licensing </c:v>
                </c:pt>
                <c:pt idx="9">
                  <c:v>Annual Inspections</c:v>
                </c:pt>
              </c:strCache>
            </c:strRef>
          </c:cat>
          <c:val>
            <c:numRef>
              <c:f>Sheet1!$B$2:$B$11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28-4997-9BFF-9DBA89A4D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CDL Driver</c:v>
                </c:pt>
                <c:pt idx="1">
                  <c:v>Warehouse</c:v>
                </c:pt>
                <c:pt idx="2">
                  <c:v>Office Admin</c:v>
                </c:pt>
                <c:pt idx="3">
                  <c:v>Mobile Staff</c:v>
                </c:pt>
                <c:pt idx="4">
                  <c:v>Staff mileage</c:v>
                </c:pt>
                <c:pt idx="5">
                  <c:v>Gas for semi truck</c:v>
                </c:pt>
                <c:pt idx="6">
                  <c:v>Insurance</c:v>
                </c:pt>
                <c:pt idx="7">
                  <c:v>Maintenance (Truck/Trailer)</c:v>
                </c:pt>
                <c:pt idx="8">
                  <c:v>Licensing </c:v>
                </c:pt>
                <c:pt idx="9">
                  <c:v>Annual Inspections</c:v>
                </c:pt>
              </c:strCache>
            </c:strRef>
          </c:cat>
          <c:val>
            <c:numRef>
              <c:f>Sheet1!$C$2:$C$11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28-4997-9BFF-9DBA89A4D9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CDL Driver</c:v>
                </c:pt>
                <c:pt idx="1">
                  <c:v>Warehouse</c:v>
                </c:pt>
                <c:pt idx="2">
                  <c:v>Office Admin</c:v>
                </c:pt>
                <c:pt idx="3">
                  <c:v>Mobile Staff</c:v>
                </c:pt>
                <c:pt idx="4">
                  <c:v>Staff mileage</c:v>
                </c:pt>
                <c:pt idx="5">
                  <c:v>Gas for semi truck</c:v>
                </c:pt>
                <c:pt idx="6">
                  <c:v>Insurance</c:v>
                </c:pt>
                <c:pt idx="7">
                  <c:v>Maintenance (Truck/Trailer)</c:v>
                </c:pt>
                <c:pt idx="8">
                  <c:v>Licensing </c:v>
                </c:pt>
                <c:pt idx="9">
                  <c:v>Annual Inspections</c:v>
                </c:pt>
              </c:strCache>
            </c:strRef>
          </c:cat>
          <c:val>
            <c:numRef>
              <c:f>Sheet1!$D$2:$D$11</c:f>
              <c:numCache>
                <c:formatCode>_("$"* #,##0.00_);_("$"* \(#,##0.00\);_("$"* "-"??_);_(@_)</c:formatCode>
                <c:ptCount val="10"/>
                <c:pt idx="0">
                  <c:v>296</c:v>
                </c:pt>
                <c:pt idx="1">
                  <c:v>128</c:v>
                </c:pt>
                <c:pt idx="2">
                  <c:v>256</c:v>
                </c:pt>
                <c:pt idx="3">
                  <c:v>176</c:v>
                </c:pt>
                <c:pt idx="4">
                  <c:v>39.200000000000003</c:v>
                </c:pt>
                <c:pt idx="5">
                  <c:v>69.8</c:v>
                </c:pt>
                <c:pt idx="6">
                  <c:v>52.18</c:v>
                </c:pt>
                <c:pt idx="7">
                  <c:v>50</c:v>
                </c:pt>
                <c:pt idx="8">
                  <c:v>7.71</c:v>
                </c:pt>
                <c:pt idx="9">
                  <c:v>5.83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28-4997-9BFF-9DBA89A4D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72564608"/>
        <c:axId val="-572562432"/>
        <c:axId val="0"/>
      </c:bar3DChart>
      <c:catAx>
        <c:axId val="-57256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2562432"/>
        <c:crosses val="autoZero"/>
        <c:auto val="1"/>
        <c:lblAlgn val="ctr"/>
        <c:lblOffset val="100"/>
        <c:noMultiLvlLbl val="0"/>
      </c:catAx>
      <c:valAx>
        <c:axId val="-57256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25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F3FB98E-E584-4F9B-895C-875B3C4A27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50A09030-38B6-48B6-81BA-8714EDA9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Coastal Harvest</a:t>
            </a:r>
            <a:br>
              <a:rPr lang="en-US" dirty="0" smtClean="0"/>
            </a:br>
            <a:r>
              <a:rPr lang="en-US" dirty="0" smtClean="0"/>
              <a:t>Mobile Food Bank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Angela Burton, Executive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Extra, Extra!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7315" y="2093976"/>
            <a:ext cx="5401733" cy="4051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0159" r="7683" b="7683"/>
          <a:stretch/>
        </p:blipFill>
        <p:spPr>
          <a:xfrm rot="5400000">
            <a:off x="6198108" y="1650456"/>
            <a:ext cx="5634445" cy="42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it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95770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75923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2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funded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Grants ($10,000)</a:t>
            </a:r>
          </a:p>
          <a:p>
            <a:pPr lvl="1"/>
            <a:r>
              <a:rPr lang="en-US" dirty="0"/>
              <a:t>Seabrook Community Foundation</a:t>
            </a:r>
          </a:p>
          <a:p>
            <a:pPr lvl="2"/>
            <a:r>
              <a:rPr lang="en-US" dirty="0"/>
              <a:t>Vacation destination</a:t>
            </a:r>
          </a:p>
          <a:p>
            <a:pPr lvl="2"/>
            <a:r>
              <a:rPr lang="en-US" dirty="0"/>
              <a:t>A percentage of all home purchased to </a:t>
            </a:r>
            <a:r>
              <a:rPr lang="en-US" dirty="0" smtClean="0"/>
              <a:t>fund</a:t>
            </a:r>
          </a:p>
          <a:p>
            <a:r>
              <a:rPr lang="en-US" dirty="0" smtClean="0"/>
              <a:t>Donations ($3,000)</a:t>
            </a:r>
          </a:p>
          <a:p>
            <a:pPr lvl="1"/>
            <a:r>
              <a:rPr lang="en-US" dirty="0" smtClean="0"/>
              <a:t>Many individuals donate specifically to Mobile Food Bank</a:t>
            </a:r>
          </a:p>
          <a:p>
            <a:r>
              <a:rPr lang="en-US" dirty="0" smtClean="0"/>
              <a:t>Fundraising ($5,000)</a:t>
            </a:r>
          </a:p>
          <a:p>
            <a:pPr lvl="1"/>
            <a:r>
              <a:rPr lang="en-US" dirty="0" smtClean="0"/>
              <a:t>Corporate/Donor Matching ($5,000)</a:t>
            </a:r>
            <a:endParaRPr lang="en-US" dirty="0"/>
          </a:p>
          <a:p>
            <a:r>
              <a:rPr lang="en-US" dirty="0" smtClean="0"/>
              <a:t>General Operations</a:t>
            </a:r>
          </a:p>
          <a:p>
            <a:pPr lvl="1"/>
            <a:r>
              <a:rPr lang="en-US" dirty="0" smtClean="0"/>
              <a:t>For any additional funding needed</a:t>
            </a:r>
          </a:p>
        </p:txBody>
      </p:sp>
    </p:spTree>
    <p:extLst>
      <p:ext uri="{BB962C8B-B14F-4D97-AF65-F5344CB8AC3E}">
        <p14:creationId xmlns:p14="http://schemas.microsoft.com/office/powerpoint/2010/main" val="26884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477" y="857251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23612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got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Communities in our service area not able to sustain food pantries</a:t>
            </a:r>
          </a:p>
          <a:p>
            <a:endParaRPr lang="en-US" dirty="0" smtClean="0"/>
          </a:p>
          <a:p>
            <a:r>
              <a:rPr lang="en-US" dirty="0" smtClean="0"/>
              <a:t>The need continued to grow, people were hungry</a:t>
            </a:r>
          </a:p>
          <a:p>
            <a:endParaRPr lang="en-US" dirty="0" smtClean="0"/>
          </a:p>
          <a:p>
            <a:r>
              <a:rPr lang="en-US" dirty="0" smtClean="0"/>
              <a:t>The CH Mobile Food Bank was created to fill a void</a:t>
            </a:r>
          </a:p>
          <a:p>
            <a:endParaRPr lang="en-US" dirty="0" smtClean="0"/>
          </a:p>
          <a:p>
            <a:r>
              <a:rPr lang="en-US" dirty="0" smtClean="0"/>
              <a:t>We now work with each community individually to meet the need</a:t>
            </a:r>
          </a:p>
        </p:txBody>
      </p:sp>
    </p:spTree>
    <p:extLst>
      <p:ext uri="{BB962C8B-B14F-4D97-AF65-F5344CB8AC3E}">
        <p14:creationId xmlns:p14="http://schemas.microsoft.com/office/powerpoint/2010/main" val="1476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Mobile Food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9848" y="2699657"/>
            <a:ext cx="9805851" cy="269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616" y="2856411"/>
            <a:ext cx="1339701" cy="5486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0963" y="4689563"/>
            <a:ext cx="1339701" cy="5486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085" y="2856411"/>
            <a:ext cx="1339701" cy="5486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16471" y="4678677"/>
            <a:ext cx="1339701" cy="5486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28717" y="4689563"/>
            <a:ext cx="1339701" cy="5486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76765" y="285641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3810" y="285641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89720" y="285641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01368" y="285641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08407" y="285641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14511" y="285641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27909" y="2949023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7908" y="4764761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085" y="2946065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Freezer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20009" y="4779217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Freezer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12116" y="4784854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Freezer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78433" y="3003508"/>
            <a:ext cx="106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Boxes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82681" y="3003507"/>
            <a:ext cx="106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Boxes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88413" y="3003507"/>
            <a:ext cx="106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Boxes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05721" y="3003506"/>
            <a:ext cx="106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Boxes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591007" y="3003506"/>
            <a:ext cx="106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 Product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621471" y="428679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34216" y="4286791"/>
            <a:ext cx="1071154" cy="94052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617118" y="4572388"/>
            <a:ext cx="106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740636" y="4572388"/>
            <a:ext cx="106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11042" y="4675107"/>
            <a:ext cx="1807744" cy="54864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40709" y="4783177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Conveyer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rot="5400000">
            <a:off x="209329" y="3872484"/>
            <a:ext cx="116681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5400000">
            <a:off x="135629" y="3962137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76"/>
            <a:ext cx="12185822" cy="6854525"/>
          </a:xfrm>
        </p:spPr>
      </p:pic>
    </p:spTree>
    <p:extLst>
      <p:ext uri="{BB962C8B-B14F-4D97-AF65-F5344CB8AC3E}">
        <p14:creationId xmlns:p14="http://schemas.microsoft.com/office/powerpoint/2010/main" val="31503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operations</a:t>
            </a:r>
          </a:p>
          <a:p>
            <a:pPr lvl="1"/>
            <a:r>
              <a:rPr lang="en-US" dirty="0" smtClean="0"/>
              <a:t>Monthly distributions</a:t>
            </a:r>
          </a:p>
          <a:p>
            <a:pPr lvl="1"/>
            <a:r>
              <a:rPr lang="en-US" dirty="0" smtClean="0"/>
              <a:t>Mobile Boxes</a:t>
            </a:r>
          </a:p>
          <a:p>
            <a:pPr lvl="2"/>
            <a:r>
              <a:rPr lang="en-US" dirty="0" smtClean="0"/>
              <a:t>150 boxes</a:t>
            </a:r>
          </a:p>
          <a:p>
            <a:pPr lvl="1"/>
            <a:r>
              <a:rPr lang="en-US" dirty="0" smtClean="0"/>
              <a:t>Set up/Sign in</a:t>
            </a:r>
          </a:p>
          <a:p>
            <a:pPr lvl="1"/>
            <a:r>
              <a:rPr lang="en-US" dirty="0" smtClean="0"/>
              <a:t>Boxes distributed by number in each family</a:t>
            </a:r>
          </a:p>
        </p:txBody>
      </p:sp>
    </p:spTree>
    <p:extLst>
      <p:ext uri="{BB962C8B-B14F-4D97-AF65-F5344CB8AC3E}">
        <p14:creationId xmlns:p14="http://schemas.microsoft.com/office/powerpoint/2010/main" val="36045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people to run</a:t>
            </a:r>
          </a:p>
          <a:p>
            <a:pPr lvl="1"/>
            <a:r>
              <a:rPr lang="en-US" dirty="0"/>
              <a:t>1 CDL Class A Driver</a:t>
            </a:r>
          </a:p>
          <a:p>
            <a:pPr lvl="1"/>
            <a:r>
              <a:rPr lang="en-US" dirty="0"/>
              <a:t>1 Mobile Food Bank </a:t>
            </a:r>
            <a:r>
              <a:rPr lang="en-US" dirty="0" smtClean="0"/>
              <a:t>Manager</a:t>
            </a:r>
            <a:endParaRPr lang="en-US" dirty="0"/>
          </a:p>
          <a:p>
            <a:pPr lvl="1"/>
            <a:r>
              <a:rPr lang="en-US" dirty="0"/>
              <a:t>1 Volunteer at Sign In</a:t>
            </a:r>
          </a:p>
          <a:p>
            <a:pPr lvl="1"/>
            <a:r>
              <a:rPr lang="en-US" dirty="0"/>
              <a:t>1 Volunteer Assisting with boxes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Roughly 12 hours per location</a:t>
            </a:r>
          </a:p>
          <a:p>
            <a:pPr lvl="1"/>
            <a:r>
              <a:rPr lang="en-US" dirty="0"/>
              <a:t>We operate 2 sites, so 24 hours per </a:t>
            </a:r>
            <a:r>
              <a:rPr lang="en-US" dirty="0" smtClean="0"/>
              <a:t>month</a:t>
            </a:r>
          </a:p>
          <a:p>
            <a:r>
              <a:rPr lang="en-US" dirty="0" smtClean="0"/>
              <a:t>3 different staff needed</a:t>
            </a:r>
          </a:p>
          <a:p>
            <a:pPr lvl="1"/>
            <a:r>
              <a:rPr lang="en-US" dirty="0" smtClean="0"/>
              <a:t>1 Driver</a:t>
            </a:r>
          </a:p>
          <a:p>
            <a:pPr lvl="1"/>
            <a:r>
              <a:rPr lang="en-US" dirty="0" smtClean="0"/>
              <a:t>1 Warehouse</a:t>
            </a:r>
          </a:p>
          <a:p>
            <a:pPr lvl="1"/>
            <a:r>
              <a:rPr lang="en-US" dirty="0" smtClean="0"/>
              <a:t>1 Mobile Food Bank Manager</a:t>
            </a:r>
          </a:p>
          <a:p>
            <a:r>
              <a:rPr lang="en-US" dirty="0" smtClean="0"/>
              <a:t>Why so many?</a:t>
            </a:r>
          </a:p>
          <a:p>
            <a:pPr lvl="1"/>
            <a:r>
              <a:rPr lang="en-US" dirty="0" smtClean="0"/>
              <a:t>Allocations</a:t>
            </a:r>
          </a:p>
          <a:p>
            <a:pPr lvl="1"/>
            <a:r>
              <a:rPr lang="en-US" dirty="0" smtClean="0"/>
              <a:t>Picking product</a:t>
            </a:r>
          </a:p>
          <a:p>
            <a:pPr lvl="1"/>
            <a:r>
              <a:rPr lang="en-US" dirty="0" smtClean="0"/>
              <a:t>Building Mobile boxes</a:t>
            </a:r>
          </a:p>
          <a:p>
            <a:pPr lvl="1"/>
            <a:r>
              <a:rPr lang="en-US" dirty="0" smtClean="0"/>
              <a:t>Prep</a:t>
            </a:r>
          </a:p>
          <a:p>
            <a:pPr lvl="1"/>
            <a:r>
              <a:rPr lang="en-US" dirty="0" smtClean="0"/>
              <a:t>Paperwork</a:t>
            </a:r>
          </a:p>
          <a:p>
            <a:pPr lvl="1"/>
            <a:r>
              <a:rPr lang="en-US" dirty="0" smtClean="0"/>
              <a:t>Actual Mobile day</a:t>
            </a:r>
          </a:p>
        </p:txBody>
      </p:sp>
    </p:spTree>
    <p:extLst>
      <p:ext uri="{BB962C8B-B14F-4D97-AF65-F5344CB8AC3E}">
        <p14:creationId xmlns:p14="http://schemas.microsoft.com/office/powerpoint/2010/main" val="30801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TEFAP</a:t>
            </a:r>
          </a:p>
          <a:p>
            <a:endParaRPr lang="en-US" dirty="0" smtClean="0"/>
          </a:p>
          <a:p>
            <a:r>
              <a:rPr lang="en-US" dirty="0" smtClean="0"/>
              <a:t>Northwest Harvest</a:t>
            </a:r>
          </a:p>
          <a:p>
            <a:endParaRPr lang="en-US" dirty="0" smtClean="0"/>
          </a:p>
          <a:p>
            <a:r>
              <a:rPr lang="en-US" dirty="0" smtClean="0"/>
              <a:t>Coastal Harvest</a:t>
            </a:r>
          </a:p>
          <a:p>
            <a:endParaRPr lang="en-US" dirty="0" smtClean="0"/>
          </a:p>
          <a:p>
            <a:r>
              <a:rPr lang="en-US" dirty="0" smtClean="0"/>
              <a:t>Purchased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17749" r="11853" b="13940"/>
          <a:stretch/>
        </p:blipFill>
        <p:spPr>
          <a:xfrm rot="5400000">
            <a:off x="5605748" y="617397"/>
            <a:ext cx="3863041" cy="68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Protein</a:t>
            </a:r>
          </a:p>
          <a:p>
            <a:endParaRPr lang="en-US" dirty="0" smtClean="0"/>
          </a:p>
          <a:p>
            <a:r>
              <a:rPr lang="en-US" dirty="0" smtClean="0"/>
              <a:t>Grains</a:t>
            </a:r>
          </a:p>
          <a:p>
            <a:endParaRPr lang="en-US" dirty="0" smtClean="0"/>
          </a:p>
          <a:p>
            <a:r>
              <a:rPr lang="en-US" dirty="0" smtClean="0"/>
              <a:t>Fruits</a:t>
            </a:r>
          </a:p>
          <a:p>
            <a:endParaRPr lang="en-US" dirty="0" smtClean="0"/>
          </a:p>
          <a:p>
            <a:r>
              <a:rPr lang="en-US" dirty="0" smtClean="0"/>
              <a:t>Vegetables</a:t>
            </a:r>
          </a:p>
          <a:p>
            <a:endParaRPr lang="en-US" dirty="0" smtClean="0"/>
          </a:p>
          <a:p>
            <a:r>
              <a:rPr lang="en-US" dirty="0" smtClean="0"/>
              <a:t>Peanut Butter</a:t>
            </a:r>
          </a:p>
          <a:p>
            <a:endParaRPr lang="en-US" dirty="0" smtClean="0"/>
          </a:p>
          <a:p>
            <a:r>
              <a:rPr lang="en-US" dirty="0" smtClean="0"/>
              <a:t>Water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3574" y="2093976"/>
            <a:ext cx="4673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/>
          <a:stretch/>
        </p:blipFill>
        <p:spPr>
          <a:xfrm>
            <a:off x="8461475" y="1125583"/>
            <a:ext cx="3393131" cy="50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1269</TotalTime>
  <Words>253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Wingdings</vt:lpstr>
      <vt:lpstr>Wood Type</vt:lpstr>
      <vt:lpstr>Coastal Harvest Mobile Food Bank</vt:lpstr>
      <vt:lpstr>Why we got started</vt:lpstr>
      <vt:lpstr>Our Mobile Food Bank</vt:lpstr>
      <vt:lpstr>PowerPoint Presentation</vt:lpstr>
      <vt:lpstr>How does it work</vt:lpstr>
      <vt:lpstr>How many people</vt:lpstr>
      <vt:lpstr>How many hours</vt:lpstr>
      <vt:lpstr>Mobile Boxes</vt:lpstr>
      <vt:lpstr>Mobile Boxes</vt:lpstr>
      <vt:lpstr>Extra, Extra!</vt:lpstr>
      <vt:lpstr>How much does it cost</vt:lpstr>
      <vt:lpstr>Cost Breakdown</vt:lpstr>
      <vt:lpstr>How are we funded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Harvest Mobile Food Bank</dc:title>
  <dc:creator>Angela Burton</dc:creator>
  <cp:lastModifiedBy>Yvonne Pitrof</cp:lastModifiedBy>
  <cp:revision>14</cp:revision>
  <dcterms:created xsi:type="dcterms:W3CDTF">2017-09-13T18:44:04Z</dcterms:created>
  <dcterms:modified xsi:type="dcterms:W3CDTF">2017-10-18T16:48:43Z</dcterms:modified>
</cp:coreProperties>
</file>